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Coming Soon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font" Target="fonts/ComingSoo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2567cd51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2567cd5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f2567cd515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2567cd515_0_125:notes"/>
          <p:cNvSpPr txBox="1"/>
          <p:nvPr>
            <p:ph idx="1" type="body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8" name="Google Shape;138;gf2567cd515_0_125:notes"/>
          <p:cNvSpPr/>
          <p:nvPr>
            <p:ph idx="2" type="sldImg"/>
          </p:nvPr>
        </p:nvSpPr>
        <p:spPr>
          <a:xfrm>
            <a:off x="1178719" y="686405"/>
            <a:ext cx="45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45" name="Google Shape;14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0e2789cdd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0e2789cd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f0e2789cdd_0_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542c1a0a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7" name="Google Shape;87;g42542c1a0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42542c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e25b4e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6" name="Google Shape;96;g41e25b4e3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7" name="Google Shape;10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0e3bb5e8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0e3bb5e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f0e3bb5e8c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2567cd515_0_111:notes"/>
          <p:cNvSpPr txBox="1"/>
          <p:nvPr>
            <p:ph idx="1" type="body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22" name="Google Shape;122;gf2567cd515_0_111:notes"/>
          <p:cNvSpPr/>
          <p:nvPr>
            <p:ph idx="2" type="sldImg"/>
          </p:nvPr>
        </p:nvSpPr>
        <p:spPr>
          <a:xfrm>
            <a:off x="1178719" y="686405"/>
            <a:ext cx="45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2567cd515_0_118:notes"/>
          <p:cNvSpPr txBox="1"/>
          <p:nvPr>
            <p:ph idx="1" type="body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75" lIns="86175" spcFirstLastPara="1" rIns="86175" wrap="square" tIns="86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0" name="Google Shape;130;gf2567cd515_0_118:notes"/>
          <p:cNvSpPr/>
          <p:nvPr>
            <p:ph idx="2" type="sldImg"/>
          </p:nvPr>
        </p:nvSpPr>
        <p:spPr>
          <a:xfrm>
            <a:off x="1178719" y="686405"/>
            <a:ext cx="45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9724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9121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4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8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246561" y="6557961"/>
            <a:ext cx="20019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251575" y="6556375"/>
            <a:ext cx="58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D2E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quizlet.com/" TargetMode="External"/><Relationship Id="rId4" Type="http://schemas.openxmlformats.org/officeDocument/2006/relationships/hyperlink" Target="https://www.duolingo.com/" TargetMode="External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vhlcentral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560350" y="4407625"/>
            <a:ext cx="4802700" cy="1631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Sra. Cafara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acafara@jacksonsd.org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795" y="-5"/>
            <a:ext cx="9288800" cy="3870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377" y="3479000"/>
            <a:ext cx="3179000" cy="31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457200" y="1609724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nglish Is A Crazy Language" id="142" name="Google Shape;1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28600"/>
            <a:ext cx="7772401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1049050" y="1289363"/>
            <a:ext cx="7858200" cy="16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rPr b="1" i="0" lang="en-US" sz="864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GRACIAS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1255300" y="2933975"/>
            <a:ext cx="7239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	</a:t>
            </a:r>
            <a:r>
              <a:rPr b="0" i="0" lang="en-US" sz="2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0" i="0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in advance for your anticipated support and cooperation in the months ahead.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952500" y="1758674"/>
            <a:ext cx="7239000" cy="4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My name is Sra. Cafara. I’ve been a teacher at JMHS for the past 16 years. I’ve taught courses Spanish 1 thru now AP Spanish Lang. I have three wonderful children ages 10, 8, and 7. I love teaching and inspiring my students to learn languages. I also speak heritage Italian from my parents and I’m learning French!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388" y="47958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213" y="4795850"/>
            <a:ext cx="23145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84150" y="1702800"/>
            <a:ext cx="7811400" cy="5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98"/>
              <a:buFont typeface="Noto Sans Symbols"/>
              <a:buChar char="⦿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will be required to listen, speak, read and write within their level </a:t>
            </a:r>
            <a:r>
              <a:rPr lang="en-US">
                <a:solidFill>
                  <a:schemeClr val="accent1"/>
                </a:solidFill>
              </a:rPr>
              <a:t>of linguistic </a:t>
            </a:r>
            <a:r>
              <a:rPr b="0" i="0" lang="en-US" sz="2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ability. </a:t>
            </a:r>
            <a:endParaRPr>
              <a:solidFill>
                <a:schemeClr val="accent1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8"/>
              <a:buFont typeface="Noto Sans Symbols"/>
              <a:buChar char="⦿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All upcoming tests/quizzes and homework are available on the </a:t>
            </a:r>
            <a:r>
              <a:rPr lang="en-US" u="none">
                <a:solidFill>
                  <a:schemeClr val="accent1"/>
                </a:solidFill>
              </a:rPr>
              <a:t>the Genesis Portal</a:t>
            </a:r>
            <a:r>
              <a:rPr lang="en-US">
                <a:solidFill>
                  <a:schemeClr val="accent1"/>
                </a:solidFill>
              </a:rPr>
              <a:t>. </a:t>
            </a:r>
            <a:endParaRPr>
              <a:solidFill>
                <a:schemeClr val="accent1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8"/>
              <a:buFont typeface="Noto Sans Symbols"/>
              <a:buChar char="⦿"/>
            </a:pPr>
            <a:r>
              <a:rPr lang="en-US">
                <a:solidFill>
                  <a:schemeClr val="accent1"/>
                </a:solidFill>
              </a:rPr>
              <a:t>Google Classroom will be used for projects/ announcements, etc. </a:t>
            </a:r>
            <a:endParaRPr>
              <a:solidFill>
                <a:schemeClr val="accent1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8"/>
              <a:buFont typeface="Noto Sans Symbols"/>
              <a:buChar char="⦿"/>
            </a:pPr>
            <a:r>
              <a:rPr lang="en-US">
                <a:solidFill>
                  <a:schemeClr val="accent1"/>
                </a:solidFill>
              </a:rPr>
              <a:t>Students also have access to </a:t>
            </a:r>
            <a:r>
              <a:rPr lang="en-US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Quizlet</a:t>
            </a:r>
            <a:r>
              <a:rPr lang="en-US">
                <a:solidFill>
                  <a:schemeClr val="accent1"/>
                </a:solidFill>
              </a:rPr>
              <a:t> (vocab flashcards/games/review) I have study sets for every concept and chapter. All sets are shared on Google Classroom for the students to study. </a:t>
            </a:r>
            <a:endParaRPr>
              <a:solidFill>
                <a:schemeClr val="accent1"/>
              </a:solidFill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98"/>
              <a:buFont typeface="Noto Sans Symbols"/>
              <a:buChar char="⦿"/>
            </a:pPr>
            <a:r>
              <a:rPr lang="en-US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Duolingo</a:t>
            </a:r>
            <a:r>
              <a:rPr lang="en-US">
                <a:solidFill>
                  <a:schemeClr val="accent1"/>
                </a:solidFill>
              </a:rPr>
              <a:t> (free app to reinforce the language.) is also used to assist with practice at home. </a:t>
            </a:r>
            <a:endParaRPr b="0" i="0" sz="2600" u="none" cap="none" strike="noStrik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2137750" y="-547500"/>
            <a:ext cx="7493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rPr lang="en-US">
                <a:solidFill>
                  <a:schemeClr val="accent2"/>
                </a:solidFill>
              </a:rPr>
              <a:t>Class Expectations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4294967295" type="ctrTitle"/>
          </p:nvPr>
        </p:nvSpPr>
        <p:spPr>
          <a:xfrm>
            <a:off x="541275" y="973100"/>
            <a:ext cx="42195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rPr b="1" i="0" lang="en-US" sz="38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17825" y="2763375"/>
            <a:ext cx="7213800" cy="3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Tests</a:t>
            </a:r>
            <a:r>
              <a:rPr lang="en-US" sz="3600"/>
              <a:t>/</a:t>
            </a: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Quizzes/Projec</a:t>
            </a:r>
            <a:r>
              <a:rPr lang="en-US" sz="3600"/>
              <a:t>ts</a:t>
            </a: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    50%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Class Participation          30%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Homework                       </a:t>
            </a:r>
            <a:r>
              <a:rPr b="0" i="0" lang="en-US" sz="3600" u="sng" cap="none" strike="noStrike">
                <a:latin typeface="Arial"/>
                <a:ea typeface="Arial"/>
                <a:cs typeface="Arial"/>
                <a:sym typeface="Arial"/>
              </a:rPr>
              <a:t>20%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600" u="sng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600" u="none" cap="none" strike="noStrike">
                <a:latin typeface="Arial"/>
                <a:ea typeface="Arial"/>
                <a:cs typeface="Arial"/>
                <a:sym typeface="Arial"/>
              </a:rPr>
              <a:t>					   						100%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l emoji balloons   "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400" y="24368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212725" y="1022200"/>
            <a:ext cx="74931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rPr lang="en-US">
                <a:solidFill>
                  <a:schemeClr val="accent2"/>
                </a:solidFill>
              </a:rPr>
              <a:t>Textbooks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12725" y="2033225"/>
            <a:ext cx="46995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oming Soon"/>
                <a:ea typeface="Coming Soon"/>
                <a:cs typeface="Coming Soon"/>
                <a:sym typeface="Coming Soon"/>
                <a:hlinkClick r:id="rId3"/>
              </a:rPr>
              <a:t>www.vhlcentral.com</a:t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73049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98"/>
              <a:buFont typeface="Coming Soon"/>
              <a:buChar char="⦿"/>
            </a:pPr>
            <a:r>
              <a:rPr i="0" lang="en-US" sz="26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have their usernames and passwords. </a:t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73049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98"/>
              <a:buFont typeface="Coming Soon"/>
              <a:buChar char="⦿"/>
            </a:pPr>
            <a:r>
              <a:rPr lang="en-US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have not received a textbook. </a:t>
            </a:r>
            <a:r>
              <a:rPr i="0" lang="en-US" sz="26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Students are able to see everything in the book online. </a:t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73049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98"/>
              <a:buFont typeface="Coming Soon"/>
              <a:buChar char="⦿"/>
            </a:pPr>
            <a:r>
              <a:rPr i="0" lang="en-US" sz="2600" u="none" cap="none" strike="noStrik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Please let me know if you would like your child to have a hard copy. </a:t>
            </a:r>
            <a:endParaRPr>
              <a:solidFill>
                <a:srgbClr val="00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313" y="2033225"/>
            <a:ext cx="20288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6700" y="4399125"/>
            <a:ext cx="19240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7950" y="4691325"/>
            <a:ext cx="1606050" cy="194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8513" y="1949175"/>
            <a:ext cx="189547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-25"/>
            <a:ext cx="9144000" cy="1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659600" y="1306525"/>
            <a:ext cx="7493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</a:pPr>
            <a:r>
              <a:rPr b="1" i="0" lang="en-US" sz="38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PUPIL EXPECTATIONS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48600" y="2465400"/>
            <a:ext cx="8446800" cy="4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90"/>
              <a:buFont typeface="Coming Soon"/>
              <a:buChar char="⦿"/>
            </a:pPr>
            <a:r>
              <a:rPr i="0" lang="en-US" sz="3000" u="none" cap="none" strike="noStrike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Students are expected to arrive to class on time</a:t>
            </a: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endParaRPr sz="3000"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27305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73050" lvl="0" marL="27305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90"/>
              <a:buFont typeface="Coming Soon"/>
              <a:buChar char="⦿"/>
            </a:pPr>
            <a:r>
              <a:rPr i="0" lang="en-US" sz="3000" u="none" cap="none" strike="noStrike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Students are given homework </a:t>
            </a: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weekly</a:t>
            </a:r>
            <a:r>
              <a:rPr i="0" lang="en-US" sz="3000" u="none" cap="none" strike="noStrike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. </a:t>
            </a: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Most</a:t>
            </a:r>
            <a:r>
              <a:rPr i="0" lang="en-US" sz="3000" u="none" cap="none" strike="noStrike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 homework is to </a:t>
            </a: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use Google Classroom to write down notes. This is to allow more class time for practice.</a:t>
            </a:r>
            <a:endParaRPr i="0" sz="3000" u="none" cap="none" strike="noStrike"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24486" lvl="0" marL="273050" marR="0" rtl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ming Soon"/>
              <a:buChar char="⦿"/>
            </a:pP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The main focus of in person class time is instruction and practice, especially speaking practice. </a:t>
            </a:r>
            <a:endParaRPr b="0" i="0" sz="20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57200" y="1532375"/>
            <a:ext cx="7239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Participation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57200" y="2675375"/>
            <a:ext cx="8394900" cy="48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73050" lvl="0" marL="27305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90"/>
              <a:buFont typeface="Coming Soon"/>
              <a:buChar char="⦿"/>
            </a:pPr>
            <a:r>
              <a:rPr lang="en-US" sz="3000">
                <a:solidFill>
                  <a:schemeClr val="accent1"/>
                </a:solidFill>
                <a:latin typeface="Coming Soon"/>
                <a:ea typeface="Coming Soon"/>
                <a:cs typeface="Coming Soon"/>
                <a:sym typeface="Coming Soon"/>
              </a:rPr>
              <a:t>Students’ participation grade is mainly based on attentiveness and use of Spanish in class each day.   Each day students are responsible for questions/practice. These gets added to their biweekly participation grade. The rubric is available on my JMHS Teacher page under student resources. </a:t>
            </a:r>
            <a:endParaRPr>
              <a:solidFill>
                <a:schemeClr val="accen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04800" y="304800"/>
            <a:ext cx="83820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omic Sans MS"/>
              <a:buChar char="•"/>
            </a:pPr>
            <a:r>
              <a:rPr i="1" lang="en-US" sz="3100">
                <a:latin typeface="Comic Sans MS"/>
                <a:ea typeface="Comic Sans MS"/>
                <a:cs typeface="Comic Sans MS"/>
                <a:sym typeface="Comic Sans MS"/>
              </a:rPr>
              <a:t>Madame Mousavi </a:t>
            </a:r>
            <a:r>
              <a:rPr b="0" i="1" lang="en-US" sz="31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 are  the advisors for the World Cultures Club. We usually meet every other Wednesday. We explore different cultures; Oktoberfest, Chinese New Year, Mardi Gras and Cinco the Mayo to name a few… </a:t>
            </a:r>
            <a:endParaRPr sz="310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50" y="3725850"/>
            <a:ext cx="1903849" cy="25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9050" y="3887351"/>
            <a:ext cx="3384632" cy="253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925" y="4074725"/>
            <a:ext cx="2454298" cy="184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04800" y="304800"/>
            <a:ext cx="83820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i="1" lang="en-US" sz="3600">
                <a:latin typeface="Comic Sans MS"/>
                <a:ea typeface="Comic Sans MS"/>
                <a:cs typeface="Comic Sans MS"/>
                <a:sym typeface="Comic Sans MS"/>
              </a:rPr>
              <a:t>Madame Mousavi</a:t>
            </a:r>
            <a:r>
              <a:rPr b="0" i="1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I are also the class advisors for the for the class of 2022. We hope your students will get involved with student council.</a:t>
            </a:r>
            <a:endParaRPr sz="2800"/>
          </a:p>
        </p:txBody>
      </p:sp>
      <p:pic>
        <p:nvPicPr>
          <p:cNvPr descr="Image result for jackson memorial high school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725" y="2709400"/>
            <a:ext cx="4851199" cy="14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6213" y="4435201"/>
            <a:ext cx="1648220" cy="219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250" y="2969000"/>
            <a:ext cx="2367875" cy="315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